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7" r:id="rId2"/>
    <p:sldId id="285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898"/>
  </p:normalViewPr>
  <p:slideViewPr>
    <p:cSldViewPr snapToGrid="0" snapToObjects="1" showGuides="1">
      <p:cViewPr varScale="1">
        <p:scale>
          <a:sx n="121" d="100"/>
          <a:sy n="121" d="100"/>
        </p:scale>
        <p:origin x="140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237" d="100"/>
          <a:sy n="237" d="100"/>
        </p:scale>
        <p:origin x="7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24.02.2022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 dirty="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24.02.2022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54407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2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377003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24.02.2022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24.02.2022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24.02.2022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24.02.2022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24.02.2022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24.02.2022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24.02.2022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24.02.2022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24.02.2022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24.02.2022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24.02.2022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24.02.2022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24.02.2022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24.02.2022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24.02.2022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24.02.2022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24.02.2022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24.02.2022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24.02.2022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24.02.2022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24.02.2022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167880C-1ECE-3547-A6E7-87A8BE5AA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F7A219A6-3F9D-5A4E-BBE3-B3A1F0921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24.02.2022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dirty="0" err="1">
                <a:solidFill>
                  <a:schemeClr val="bg1"/>
                </a:solidFill>
              </a:rPr>
              <a:t>www.kirken.no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24.02.2022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dirty="0" err="1">
                <a:solidFill>
                  <a:schemeClr val="bg1"/>
                </a:solidFill>
              </a:rPr>
              <a:t>www.kirken.no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24.02.2022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dirty="0" err="1">
                <a:solidFill>
                  <a:schemeClr val="bg1"/>
                </a:solidFill>
              </a:rPr>
              <a:t>www.kirken.no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24.02.2022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dirty="0" err="1">
                <a:solidFill>
                  <a:schemeClr val="bg1"/>
                </a:solidFill>
              </a:rPr>
              <a:t>www.kirken.no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24.02.2022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2E0CCB7-CA1A-FF45-A359-EF121E59C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91BCD0FA-124F-0C49-80FF-A6070030E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24.02.2022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67AAE381-01FE-E74F-8B80-CA22302EE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15" name="Undertittel 2">
            <a:extLst>
              <a:ext uri="{FF2B5EF4-FFF2-40B4-BE49-F238E27FC236}">
                <a16:creationId xmlns:a16="http://schemas.microsoft.com/office/drawing/2014/main" id="{90B452E1-F889-1847-858F-A7D95A01D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24.02.2022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24.02.2022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24.02.2022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24.02.2022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24.02.2022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ell 43">
            <a:extLst>
              <a:ext uri="{FF2B5EF4-FFF2-40B4-BE49-F238E27FC236}">
                <a16:creationId xmlns:a16="http://schemas.microsoft.com/office/drawing/2014/main" id="{C7D39558-C958-7A4E-B8FE-D4BB7D9C3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570163"/>
              </p:ext>
            </p:extLst>
          </p:nvPr>
        </p:nvGraphicFramePr>
        <p:xfrm>
          <a:off x="623888" y="2080953"/>
          <a:ext cx="10944224" cy="3976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056">
                  <a:extLst>
                    <a:ext uri="{9D8B030D-6E8A-4147-A177-3AD203B41FA5}">
                      <a16:colId xmlns:a16="http://schemas.microsoft.com/office/drawing/2014/main" val="1966498520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567750565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3155321828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096955391"/>
                    </a:ext>
                  </a:extLst>
                </a:gridCol>
              </a:tblGrid>
              <a:tr h="9716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093727"/>
                  </a:ext>
                </a:extLst>
              </a:tr>
              <a:tr h="9716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82017"/>
                  </a:ext>
                </a:extLst>
              </a:tr>
              <a:tr h="971678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71518"/>
                  </a:ext>
                </a:extLst>
              </a:tr>
              <a:tr h="1061054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91758"/>
                  </a:ext>
                </a:extLst>
              </a:tr>
            </a:tbl>
          </a:graphicData>
        </a:graphic>
      </p:graphicFrame>
      <p:pic>
        <p:nvPicPr>
          <p:cNvPr id="69" name="Grafikk 68">
            <a:extLst>
              <a:ext uri="{FF2B5EF4-FFF2-40B4-BE49-F238E27FC236}">
                <a16:creationId xmlns:a16="http://schemas.microsoft.com/office/drawing/2014/main" id="{5905AF92-3B66-B547-B40B-75E20AFB6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8228"/>
          <a:stretch/>
        </p:blipFill>
        <p:spPr>
          <a:xfrm>
            <a:off x="8071471" y="86662"/>
            <a:ext cx="4044799" cy="1994291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05423B18-7E1C-A046-9411-6787BAF3E5E0}"/>
              </a:ext>
            </a:extLst>
          </p:cNvPr>
          <p:cNvSpPr txBox="1">
            <a:spLocks/>
          </p:cNvSpPr>
          <p:nvPr/>
        </p:nvSpPr>
        <p:spPr>
          <a:xfrm>
            <a:off x="623888" y="1093789"/>
            <a:ext cx="7248360" cy="8349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>
                <a:latin typeface="Arial" panose="020B0604020202020204" pitchFamily="34" charset="0"/>
                <a:cs typeface="Arial" panose="020B0604020202020204" pitchFamily="34" charset="0"/>
              </a:rPr>
              <a:t>Den norske kirke er en bekjennende, åpen, tjenende og misjonerende folkekirke, som vitner i ord og gjerning om frelse, frihet og håp i Jesus Kristus.</a:t>
            </a:r>
          </a:p>
        </p:txBody>
      </p:sp>
      <p:sp>
        <p:nvSpPr>
          <p:cNvPr id="51" name="Plassholder for tekst 2">
            <a:extLst>
              <a:ext uri="{FF2B5EF4-FFF2-40B4-BE49-F238E27FC236}">
                <a16:creationId xmlns:a16="http://schemas.microsoft.com/office/drawing/2014/main" id="{BB7C1683-F977-5C48-A0EE-38B7F5578339}"/>
              </a:ext>
            </a:extLst>
          </p:cNvPr>
          <p:cNvSpPr txBox="1">
            <a:spLocks/>
          </p:cNvSpPr>
          <p:nvPr/>
        </p:nvSpPr>
        <p:spPr>
          <a:xfrm>
            <a:off x="3550668" y="3373828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/>
              <a:t>Forkynner evangeliet </a:t>
            </a:r>
            <a:br>
              <a:rPr lang="nb-NO" sz="1100" dirty="0"/>
            </a:br>
            <a:r>
              <a:rPr lang="nb-NO" sz="1100" dirty="0"/>
              <a:t>til mennesker gjennom livet</a:t>
            </a:r>
          </a:p>
        </p:txBody>
      </p:sp>
      <p:sp>
        <p:nvSpPr>
          <p:cNvPr id="54" name="Plassholder for tekst 2">
            <a:extLst>
              <a:ext uri="{FF2B5EF4-FFF2-40B4-BE49-F238E27FC236}">
                <a16:creationId xmlns:a16="http://schemas.microsoft.com/office/drawing/2014/main" id="{CECAD3C7-69F5-9C43-937C-6F2F724BEF3C}"/>
              </a:ext>
            </a:extLst>
          </p:cNvPr>
          <p:cNvSpPr txBox="1">
            <a:spLocks/>
          </p:cNvSpPr>
          <p:nvPr/>
        </p:nvSpPr>
        <p:spPr>
          <a:xfrm>
            <a:off x="6294523" y="3373828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/>
              <a:t>Styrker kirken som kulturarena </a:t>
            </a:r>
            <a:br>
              <a:rPr lang="nb-NO" sz="1100" dirty="0"/>
            </a:br>
            <a:r>
              <a:rPr lang="nb-NO" sz="1100" dirty="0"/>
              <a:t>og forvalter av kulturarv for alle generasjoner</a:t>
            </a:r>
          </a:p>
        </p:txBody>
      </p:sp>
      <p:sp>
        <p:nvSpPr>
          <p:cNvPr id="55" name="Plassholder for tekst 2">
            <a:extLst>
              <a:ext uri="{FF2B5EF4-FFF2-40B4-BE49-F238E27FC236}">
                <a16:creationId xmlns:a16="http://schemas.microsoft.com/office/drawing/2014/main" id="{E2683829-16D4-2E49-841B-5BB8033090B4}"/>
              </a:ext>
            </a:extLst>
          </p:cNvPr>
          <p:cNvSpPr txBox="1">
            <a:spLocks/>
          </p:cNvSpPr>
          <p:nvPr/>
        </p:nvSpPr>
        <p:spPr>
          <a:xfrm>
            <a:off x="9030193" y="3373828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/>
              <a:t>Gir tilhørighet og skaper </a:t>
            </a:r>
            <a:br>
              <a:rPr lang="nb-NO" sz="1100" dirty="0"/>
            </a:br>
            <a:r>
              <a:rPr lang="nb-NO" sz="1100" dirty="0"/>
              <a:t>gode møteplasser og fellesskap </a:t>
            </a:r>
            <a:br>
              <a:rPr lang="nb-NO" sz="1100" dirty="0"/>
            </a:br>
            <a:r>
              <a:rPr lang="nb-NO" sz="1100" dirty="0"/>
              <a:t>fysisk og digitalt</a:t>
            </a:r>
          </a:p>
        </p:txBody>
      </p:sp>
      <p:sp>
        <p:nvSpPr>
          <p:cNvPr id="57" name="Plassholder for tekst 2">
            <a:extLst>
              <a:ext uri="{FF2B5EF4-FFF2-40B4-BE49-F238E27FC236}">
                <a16:creationId xmlns:a16="http://schemas.microsoft.com/office/drawing/2014/main" id="{98D0E3C7-9CFF-2B4C-8983-D6CAE64F7844}"/>
              </a:ext>
            </a:extLst>
          </p:cNvPr>
          <p:cNvSpPr txBox="1">
            <a:spLocks/>
          </p:cNvSpPr>
          <p:nvPr/>
        </p:nvSpPr>
        <p:spPr>
          <a:xfrm>
            <a:off x="3550668" y="4329479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/>
              <a:t>Fremmer verdier som utfordrer </a:t>
            </a:r>
            <a:br>
              <a:rPr lang="nb-NO" sz="1100" dirty="0"/>
            </a:br>
            <a:r>
              <a:rPr lang="nb-NO" sz="1100" dirty="0"/>
              <a:t>og som bygger et godt samfunn</a:t>
            </a:r>
            <a:br>
              <a:rPr lang="nb-NO" sz="1100" dirty="0"/>
            </a:br>
            <a:r>
              <a:rPr lang="nb-NO" sz="1100" dirty="0"/>
              <a:t> for alle</a:t>
            </a:r>
          </a:p>
        </p:txBody>
      </p:sp>
      <p:sp>
        <p:nvSpPr>
          <p:cNvPr id="58" name="Plassholder for tekst 2">
            <a:extLst>
              <a:ext uri="{FF2B5EF4-FFF2-40B4-BE49-F238E27FC236}">
                <a16:creationId xmlns:a16="http://schemas.microsoft.com/office/drawing/2014/main" id="{2B0B98F3-09FE-D24C-9AD7-A332F68D4F0E}"/>
              </a:ext>
            </a:extLst>
          </p:cNvPr>
          <p:cNvSpPr txBox="1">
            <a:spLocks/>
          </p:cNvSpPr>
          <p:nvPr/>
        </p:nvSpPr>
        <p:spPr>
          <a:xfrm>
            <a:off x="6294523" y="4329479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/>
              <a:t>Bidrar til å virkeliggjøre </a:t>
            </a:r>
            <a:r>
              <a:rPr lang="nb-NO" sz="1100" dirty="0" err="1"/>
              <a:t>bærekraftsmålene</a:t>
            </a:r>
            <a:r>
              <a:rPr lang="nb-NO" sz="1100" dirty="0"/>
              <a:t> – lokalt, nasjonalt og globalt</a:t>
            </a:r>
          </a:p>
        </p:txBody>
      </p:sp>
      <p:sp>
        <p:nvSpPr>
          <p:cNvPr id="59" name="Plassholder for tekst 2">
            <a:extLst>
              <a:ext uri="{FF2B5EF4-FFF2-40B4-BE49-F238E27FC236}">
                <a16:creationId xmlns:a16="http://schemas.microsoft.com/office/drawing/2014/main" id="{8CB09F3D-EEF6-CF49-BB62-A39371A7003E}"/>
              </a:ext>
            </a:extLst>
          </p:cNvPr>
          <p:cNvSpPr txBox="1">
            <a:spLocks/>
          </p:cNvSpPr>
          <p:nvPr/>
        </p:nvSpPr>
        <p:spPr>
          <a:xfrm>
            <a:off x="9030193" y="4329479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/>
              <a:t>Motvirker </a:t>
            </a:r>
            <a:r>
              <a:rPr lang="nb-NO" sz="1100" dirty="0" err="1"/>
              <a:t>utenforskap</a:t>
            </a:r>
            <a:r>
              <a:rPr lang="nb-NO" sz="1100" dirty="0"/>
              <a:t> </a:t>
            </a:r>
            <a:br>
              <a:rPr lang="nb-NO" sz="1100" dirty="0"/>
            </a:br>
            <a:r>
              <a:rPr lang="nb-NO" sz="1100" dirty="0"/>
              <a:t>og utforsker nye måter å være </a:t>
            </a:r>
            <a:br>
              <a:rPr lang="nb-NO" sz="1100" dirty="0"/>
            </a:br>
            <a:r>
              <a:rPr lang="nb-NO" sz="1100" dirty="0"/>
              <a:t>kirke på</a:t>
            </a:r>
          </a:p>
        </p:txBody>
      </p:sp>
      <p:sp>
        <p:nvSpPr>
          <p:cNvPr id="61" name="Plassholder for tekst 2">
            <a:extLst>
              <a:ext uri="{FF2B5EF4-FFF2-40B4-BE49-F238E27FC236}">
                <a16:creationId xmlns:a16="http://schemas.microsoft.com/office/drawing/2014/main" id="{DE26533B-8F99-514A-979B-8030B94808E2}"/>
              </a:ext>
            </a:extLst>
          </p:cNvPr>
          <p:cNvSpPr txBox="1">
            <a:spLocks/>
          </p:cNvSpPr>
          <p:nvPr/>
        </p:nvSpPr>
        <p:spPr>
          <a:xfrm>
            <a:off x="3550668" y="5312631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/>
              <a:t>Styrker gjennom sin organisering en levende og nærværende folkekirke</a:t>
            </a:r>
          </a:p>
        </p:txBody>
      </p:sp>
      <p:sp>
        <p:nvSpPr>
          <p:cNvPr id="62" name="Plassholder for tekst 2">
            <a:extLst>
              <a:ext uri="{FF2B5EF4-FFF2-40B4-BE49-F238E27FC236}">
                <a16:creationId xmlns:a16="http://schemas.microsoft.com/office/drawing/2014/main" id="{88E9A25B-706A-9C4C-B139-8AD6022A744B}"/>
              </a:ext>
            </a:extLst>
          </p:cNvPr>
          <p:cNvSpPr txBox="1">
            <a:spLocks/>
          </p:cNvSpPr>
          <p:nvPr/>
        </p:nvSpPr>
        <p:spPr>
          <a:xfrm>
            <a:off x="6294523" y="5312631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/>
              <a:t>Samhandler med organisasjonslivet, andre tros- og kirkesamfunn, offentlige, private og ideelle aktører</a:t>
            </a:r>
          </a:p>
        </p:txBody>
      </p:sp>
      <p:sp>
        <p:nvSpPr>
          <p:cNvPr id="63" name="Plassholder for tekst 2">
            <a:extLst>
              <a:ext uri="{FF2B5EF4-FFF2-40B4-BE49-F238E27FC236}">
                <a16:creationId xmlns:a16="http://schemas.microsoft.com/office/drawing/2014/main" id="{B70B14C1-4CEB-9F49-9242-875AE1FB8CB0}"/>
              </a:ext>
            </a:extLst>
          </p:cNvPr>
          <p:cNvSpPr txBox="1">
            <a:spLocks/>
          </p:cNvSpPr>
          <p:nvPr/>
        </p:nvSpPr>
        <p:spPr>
          <a:xfrm>
            <a:off x="9030193" y="5312631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/>
              <a:t>Skaper mangfoldig, rekrutterende </a:t>
            </a:r>
            <a:br>
              <a:rPr lang="nb-NO" sz="1100" dirty="0"/>
            </a:br>
            <a:r>
              <a:rPr lang="nb-NO" sz="1100" dirty="0"/>
              <a:t>og inkluderende arbeidsplass </a:t>
            </a:r>
            <a:br>
              <a:rPr lang="nb-NO" sz="1100" dirty="0"/>
            </a:br>
            <a:r>
              <a:rPr lang="nb-NO" sz="1100" dirty="0"/>
              <a:t>og frivillighetsarena</a:t>
            </a:r>
          </a:p>
        </p:txBody>
      </p:sp>
      <p:pic>
        <p:nvPicPr>
          <p:cNvPr id="65" name="Grafikk 64">
            <a:extLst>
              <a:ext uri="{FF2B5EF4-FFF2-40B4-BE49-F238E27FC236}">
                <a16:creationId xmlns:a16="http://schemas.microsoft.com/office/drawing/2014/main" id="{F3F881FF-8D1C-1442-9961-EFA45076D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203" y="3305803"/>
            <a:ext cx="319347" cy="500705"/>
          </a:xfrm>
          <a:prstGeom prst="rect">
            <a:avLst/>
          </a:prstGeom>
        </p:spPr>
      </p:pic>
      <p:pic>
        <p:nvPicPr>
          <p:cNvPr id="66" name="Grafikk 65">
            <a:extLst>
              <a:ext uri="{FF2B5EF4-FFF2-40B4-BE49-F238E27FC236}">
                <a16:creationId xmlns:a16="http://schemas.microsoft.com/office/drawing/2014/main" id="{903F7D8C-5B1F-4B45-B645-E017A302BE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9584" y="4230300"/>
            <a:ext cx="382583" cy="514159"/>
          </a:xfrm>
          <a:prstGeom prst="rect">
            <a:avLst/>
          </a:prstGeom>
        </p:spPr>
      </p:pic>
      <p:pic>
        <p:nvPicPr>
          <p:cNvPr id="67" name="Grafikk 66">
            <a:extLst>
              <a:ext uri="{FF2B5EF4-FFF2-40B4-BE49-F238E27FC236}">
                <a16:creationId xmlns:a16="http://schemas.microsoft.com/office/drawing/2014/main" id="{7A4E3E97-923A-3245-9E1E-1F7D83E231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08881" y="5205940"/>
            <a:ext cx="382630" cy="514159"/>
          </a:xfrm>
          <a:prstGeom prst="rect">
            <a:avLst/>
          </a:prstGeom>
        </p:spPr>
      </p:pic>
      <p:pic>
        <p:nvPicPr>
          <p:cNvPr id="71" name="Grafikk 70">
            <a:extLst>
              <a:ext uri="{FF2B5EF4-FFF2-40B4-BE49-F238E27FC236}">
                <a16:creationId xmlns:a16="http://schemas.microsoft.com/office/drawing/2014/main" id="{900C5A0D-71A5-824B-9738-57BEC57BC9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13341" y="2383478"/>
            <a:ext cx="749769" cy="458597"/>
          </a:xfrm>
          <a:prstGeom prst="rect">
            <a:avLst/>
          </a:prstGeom>
        </p:spPr>
      </p:pic>
      <p:pic>
        <p:nvPicPr>
          <p:cNvPr id="73" name="Grafikk 72">
            <a:extLst>
              <a:ext uri="{FF2B5EF4-FFF2-40B4-BE49-F238E27FC236}">
                <a16:creationId xmlns:a16="http://schemas.microsoft.com/office/drawing/2014/main" id="{207FBBFF-F86F-8841-81BF-8EE93E39A5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66690" y="2365064"/>
            <a:ext cx="485529" cy="477011"/>
          </a:xfrm>
          <a:prstGeom prst="rect">
            <a:avLst/>
          </a:prstGeom>
        </p:spPr>
      </p:pic>
      <p:pic>
        <p:nvPicPr>
          <p:cNvPr id="75" name="Grafikk 74">
            <a:extLst>
              <a:ext uri="{FF2B5EF4-FFF2-40B4-BE49-F238E27FC236}">
                <a16:creationId xmlns:a16="http://schemas.microsoft.com/office/drawing/2014/main" id="{F500C923-7815-C845-9DD1-3098C4F48E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52385" y="2423612"/>
            <a:ext cx="717958" cy="403852"/>
          </a:xfrm>
          <a:prstGeom prst="rect">
            <a:avLst/>
          </a:prstGeom>
        </p:spPr>
      </p:pic>
      <p:sp>
        <p:nvSpPr>
          <p:cNvPr id="80" name="Rektangel 79">
            <a:extLst>
              <a:ext uri="{FF2B5EF4-FFF2-40B4-BE49-F238E27FC236}">
                <a16:creationId xmlns:a16="http://schemas.microsoft.com/office/drawing/2014/main" id="{6DBAFD79-F6FB-0846-AF67-C6743A9C9F41}"/>
              </a:ext>
            </a:extLst>
          </p:cNvPr>
          <p:cNvSpPr/>
          <p:nvPr/>
        </p:nvSpPr>
        <p:spPr>
          <a:xfrm>
            <a:off x="3655104" y="1958578"/>
            <a:ext cx="308700" cy="30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2BE7FE23-16C1-4147-9DDF-404CFE1CF79E}"/>
              </a:ext>
            </a:extLst>
          </p:cNvPr>
          <p:cNvSpPr/>
          <p:nvPr/>
        </p:nvSpPr>
        <p:spPr>
          <a:xfrm>
            <a:off x="6353358" y="1958578"/>
            <a:ext cx="308700" cy="30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1C57B87B-32F2-3446-97F0-B2B9099FCA10}"/>
              </a:ext>
            </a:extLst>
          </p:cNvPr>
          <p:cNvSpPr/>
          <p:nvPr/>
        </p:nvSpPr>
        <p:spPr>
          <a:xfrm>
            <a:off x="9038182" y="1958578"/>
            <a:ext cx="308700" cy="30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3" name="TekstSylinder 82">
            <a:extLst>
              <a:ext uri="{FF2B5EF4-FFF2-40B4-BE49-F238E27FC236}">
                <a16:creationId xmlns:a16="http://schemas.microsoft.com/office/drawing/2014/main" id="{931ED54D-6EBC-1745-84D3-ACEE33820B3F}"/>
              </a:ext>
            </a:extLst>
          </p:cNvPr>
          <p:cNvSpPr txBox="1"/>
          <p:nvPr/>
        </p:nvSpPr>
        <p:spPr>
          <a:xfrm>
            <a:off x="3655104" y="1958578"/>
            <a:ext cx="30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1</a:t>
            </a:r>
          </a:p>
        </p:txBody>
      </p:sp>
      <p:sp>
        <p:nvSpPr>
          <p:cNvPr id="84" name="TekstSylinder 83">
            <a:extLst>
              <a:ext uri="{FF2B5EF4-FFF2-40B4-BE49-F238E27FC236}">
                <a16:creationId xmlns:a16="http://schemas.microsoft.com/office/drawing/2014/main" id="{4ACC1CE0-C55B-834E-9DD4-DF961E0C970E}"/>
              </a:ext>
            </a:extLst>
          </p:cNvPr>
          <p:cNvSpPr txBox="1"/>
          <p:nvPr/>
        </p:nvSpPr>
        <p:spPr>
          <a:xfrm>
            <a:off x="6363928" y="1958578"/>
            <a:ext cx="30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2</a:t>
            </a:r>
          </a:p>
        </p:txBody>
      </p:sp>
      <p:sp>
        <p:nvSpPr>
          <p:cNvPr id="85" name="TekstSylinder 84">
            <a:extLst>
              <a:ext uri="{FF2B5EF4-FFF2-40B4-BE49-F238E27FC236}">
                <a16:creationId xmlns:a16="http://schemas.microsoft.com/office/drawing/2014/main" id="{A4EAC79B-1118-694B-BDC9-ED077510ACF5}"/>
              </a:ext>
            </a:extLst>
          </p:cNvPr>
          <p:cNvSpPr txBox="1"/>
          <p:nvPr/>
        </p:nvSpPr>
        <p:spPr>
          <a:xfrm>
            <a:off x="9045252" y="1958578"/>
            <a:ext cx="30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3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081CCBCC-A5CF-784F-B41C-3A8ED8A57197}"/>
              </a:ext>
            </a:extLst>
          </p:cNvPr>
          <p:cNvSpPr txBox="1"/>
          <p:nvPr/>
        </p:nvSpPr>
        <p:spPr>
          <a:xfrm>
            <a:off x="4494206" y="3109355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chemeClr val="accent5">
                    <a:lumMod val="75000"/>
                  </a:schemeClr>
                </a:solidFill>
              </a:rPr>
              <a:t>1.1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B6D4ADA1-29CC-BA44-813E-3FEE666DE65A}"/>
              </a:ext>
            </a:extLst>
          </p:cNvPr>
          <p:cNvSpPr txBox="1"/>
          <p:nvPr/>
        </p:nvSpPr>
        <p:spPr>
          <a:xfrm>
            <a:off x="7228891" y="3109355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chemeClr val="accent5">
                    <a:lumMod val="75000"/>
                  </a:schemeClr>
                </a:solidFill>
              </a:rPr>
              <a:t>2.1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2BA88D21-3665-EF4F-A555-9FF907C1F513}"/>
              </a:ext>
            </a:extLst>
          </p:cNvPr>
          <p:cNvSpPr txBox="1"/>
          <p:nvPr/>
        </p:nvSpPr>
        <p:spPr>
          <a:xfrm>
            <a:off x="9981912" y="3109355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chemeClr val="accent5">
                    <a:lumMod val="75000"/>
                  </a:schemeClr>
                </a:solidFill>
              </a:rPr>
              <a:t>3.1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40154048-9F53-8C4F-B9BE-AC7B9A834D7D}"/>
              </a:ext>
            </a:extLst>
          </p:cNvPr>
          <p:cNvSpPr txBox="1"/>
          <p:nvPr/>
        </p:nvSpPr>
        <p:spPr>
          <a:xfrm>
            <a:off x="4494206" y="4065006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chemeClr val="accent4">
                    <a:lumMod val="50000"/>
                  </a:schemeClr>
                </a:solidFill>
              </a:rPr>
              <a:t>1.2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81C638D9-7D81-AC46-A4EB-EA364CD631EA}"/>
              </a:ext>
            </a:extLst>
          </p:cNvPr>
          <p:cNvSpPr txBox="1"/>
          <p:nvPr/>
        </p:nvSpPr>
        <p:spPr>
          <a:xfrm>
            <a:off x="7228891" y="4065006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chemeClr val="accent4">
                    <a:lumMod val="50000"/>
                  </a:schemeClr>
                </a:solidFill>
              </a:rPr>
              <a:t>2.2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8B8397F7-5EC7-3C4E-B868-D5F98E06089E}"/>
              </a:ext>
            </a:extLst>
          </p:cNvPr>
          <p:cNvSpPr txBox="1"/>
          <p:nvPr/>
        </p:nvSpPr>
        <p:spPr>
          <a:xfrm>
            <a:off x="9981912" y="4065006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chemeClr val="accent4">
                    <a:lumMod val="50000"/>
                  </a:schemeClr>
                </a:solidFill>
              </a:rPr>
              <a:t>3.2</a:t>
            </a:r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1601E87F-B3B5-EE4B-B380-90E626979C13}"/>
              </a:ext>
            </a:extLst>
          </p:cNvPr>
          <p:cNvSpPr txBox="1"/>
          <p:nvPr/>
        </p:nvSpPr>
        <p:spPr>
          <a:xfrm>
            <a:off x="4494206" y="5027533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chemeClr val="accent2">
                    <a:lumMod val="50000"/>
                  </a:schemeClr>
                </a:solidFill>
              </a:rPr>
              <a:t>1.3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65082B93-CD3B-9A47-82A6-D94C0DE61377}"/>
              </a:ext>
            </a:extLst>
          </p:cNvPr>
          <p:cNvSpPr txBox="1"/>
          <p:nvPr/>
        </p:nvSpPr>
        <p:spPr>
          <a:xfrm>
            <a:off x="7228891" y="5027533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chemeClr val="accent2">
                    <a:lumMod val="50000"/>
                  </a:schemeClr>
                </a:solidFill>
              </a:rPr>
              <a:t>2.3</a:t>
            </a:r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FB734C77-CB5B-1B47-925A-3D044DB632E5}"/>
              </a:ext>
            </a:extLst>
          </p:cNvPr>
          <p:cNvSpPr txBox="1"/>
          <p:nvPr/>
        </p:nvSpPr>
        <p:spPr>
          <a:xfrm>
            <a:off x="9981912" y="5027533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chemeClr val="accent2">
                    <a:lumMod val="50000"/>
                  </a:schemeClr>
                </a:solidFill>
              </a:rPr>
              <a:t>3.3</a:t>
            </a:r>
          </a:p>
        </p:txBody>
      </p:sp>
      <p:sp>
        <p:nvSpPr>
          <p:cNvPr id="64" name="Plassholder for tekst 2">
            <a:extLst>
              <a:ext uri="{FF2B5EF4-FFF2-40B4-BE49-F238E27FC236}">
                <a16:creationId xmlns:a16="http://schemas.microsoft.com/office/drawing/2014/main" id="{ED1AC62A-3F8F-0B44-B3AD-56016DBC3C3E}"/>
              </a:ext>
            </a:extLst>
          </p:cNvPr>
          <p:cNvSpPr txBox="1">
            <a:spLocks/>
          </p:cNvSpPr>
          <p:nvPr/>
        </p:nvSpPr>
        <p:spPr>
          <a:xfrm>
            <a:off x="4269840" y="2365123"/>
            <a:ext cx="1681157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/>
              <a:t>Kirken åpner</a:t>
            </a:r>
            <a:br>
              <a:rPr lang="nb-NO" sz="1500" b="1" dirty="0"/>
            </a:br>
            <a:r>
              <a:rPr lang="nb-NO" sz="1500" b="1" dirty="0"/>
              <a:t>rom for tro</a:t>
            </a:r>
          </a:p>
        </p:txBody>
      </p:sp>
      <p:sp>
        <p:nvSpPr>
          <p:cNvPr id="68" name="Plassholder for tekst 2">
            <a:extLst>
              <a:ext uri="{FF2B5EF4-FFF2-40B4-BE49-F238E27FC236}">
                <a16:creationId xmlns:a16="http://schemas.microsoft.com/office/drawing/2014/main" id="{8C17CE56-32FB-CB41-9833-E76C7F9AC447}"/>
              </a:ext>
            </a:extLst>
          </p:cNvPr>
          <p:cNvSpPr txBox="1">
            <a:spLocks/>
          </p:cNvSpPr>
          <p:nvPr/>
        </p:nvSpPr>
        <p:spPr>
          <a:xfrm>
            <a:off x="7174054" y="2365123"/>
            <a:ext cx="1520143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/>
              <a:t>Kirken er der</a:t>
            </a:r>
            <a:br>
              <a:rPr lang="nb-NO" sz="1500" b="1" dirty="0"/>
            </a:br>
            <a:r>
              <a:rPr lang="nb-NO" sz="1500" b="1" dirty="0"/>
              <a:t>livet leves</a:t>
            </a:r>
          </a:p>
        </p:txBody>
      </p:sp>
      <p:sp>
        <p:nvSpPr>
          <p:cNvPr id="70" name="Plassholder for tekst 2">
            <a:extLst>
              <a:ext uri="{FF2B5EF4-FFF2-40B4-BE49-F238E27FC236}">
                <a16:creationId xmlns:a16="http://schemas.microsoft.com/office/drawing/2014/main" id="{9E52FA6B-B608-9840-9D29-C597F6B5166F}"/>
              </a:ext>
            </a:extLst>
          </p:cNvPr>
          <p:cNvSpPr txBox="1">
            <a:spLocks/>
          </p:cNvSpPr>
          <p:nvPr/>
        </p:nvSpPr>
        <p:spPr>
          <a:xfrm>
            <a:off x="9969023" y="2365123"/>
            <a:ext cx="1440874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/>
              <a:t>Kirken er mer</a:t>
            </a:r>
            <a:br>
              <a:rPr lang="nb-NO" sz="1500" b="1" dirty="0"/>
            </a:br>
            <a:r>
              <a:rPr lang="nb-NO" sz="1500" b="1" dirty="0"/>
              <a:t>for flere</a:t>
            </a:r>
          </a:p>
        </p:txBody>
      </p:sp>
      <p:sp>
        <p:nvSpPr>
          <p:cNvPr id="72" name="Plassholder for tekst 2">
            <a:extLst>
              <a:ext uri="{FF2B5EF4-FFF2-40B4-BE49-F238E27FC236}">
                <a16:creationId xmlns:a16="http://schemas.microsoft.com/office/drawing/2014/main" id="{F9BF4CB8-B85B-DF41-86B6-EF5B4693544E}"/>
              </a:ext>
            </a:extLst>
          </p:cNvPr>
          <p:cNvSpPr txBox="1">
            <a:spLocks/>
          </p:cNvSpPr>
          <p:nvPr/>
        </p:nvSpPr>
        <p:spPr>
          <a:xfrm>
            <a:off x="1570367" y="3287762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>
                <a:solidFill>
                  <a:schemeClr val="bg2">
                    <a:lumMod val="10000"/>
                  </a:schemeClr>
                </a:solidFill>
              </a:rPr>
              <a:t>Kirken for</a:t>
            </a:r>
            <a:br>
              <a:rPr lang="nb-NO" sz="15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nb-NO" sz="1500" b="1" dirty="0">
                <a:solidFill>
                  <a:schemeClr val="bg2">
                    <a:lumMod val="10000"/>
                  </a:schemeClr>
                </a:solidFill>
              </a:rPr>
              <a:t>den enkelte</a:t>
            </a:r>
          </a:p>
        </p:txBody>
      </p:sp>
      <p:sp>
        <p:nvSpPr>
          <p:cNvPr id="74" name="Plassholder for tekst 2">
            <a:extLst>
              <a:ext uri="{FF2B5EF4-FFF2-40B4-BE49-F238E27FC236}">
                <a16:creationId xmlns:a16="http://schemas.microsoft.com/office/drawing/2014/main" id="{41895038-0B5C-C445-B669-C2A3DEA9B60E}"/>
              </a:ext>
            </a:extLst>
          </p:cNvPr>
          <p:cNvSpPr txBox="1">
            <a:spLocks/>
          </p:cNvSpPr>
          <p:nvPr/>
        </p:nvSpPr>
        <p:spPr>
          <a:xfrm>
            <a:off x="1570367" y="4243413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>
                <a:solidFill>
                  <a:schemeClr val="bg2">
                    <a:lumMod val="10000"/>
                  </a:schemeClr>
                </a:solidFill>
              </a:rPr>
              <a:t>Kirken </a:t>
            </a:r>
            <a:br>
              <a:rPr lang="nb-NO" sz="15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nb-NO" sz="1500" b="1" dirty="0">
                <a:solidFill>
                  <a:schemeClr val="bg2">
                    <a:lumMod val="10000"/>
                  </a:schemeClr>
                </a:solidFill>
              </a:rPr>
              <a:t>i samfunnet</a:t>
            </a:r>
          </a:p>
        </p:txBody>
      </p:sp>
      <p:sp>
        <p:nvSpPr>
          <p:cNvPr id="77" name="Plassholder for tekst 2">
            <a:extLst>
              <a:ext uri="{FF2B5EF4-FFF2-40B4-BE49-F238E27FC236}">
                <a16:creationId xmlns:a16="http://schemas.microsoft.com/office/drawing/2014/main" id="{506D1089-3C59-7043-B9C5-15B83CA94964}"/>
              </a:ext>
            </a:extLst>
          </p:cNvPr>
          <p:cNvSpPr txBox="1">
            <a:spLocks/>
          </p:cNvSpPr>
          <p:nvPr/>
        </p:nvSpPr>
        <p:spPr>
          <a:xfrm>
            <a:off x="1570367" y="5226565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>
                <a:solidFill>
                  <a:schemeClr val="bg2">
                    <a:lumMod val="10000"/>
                  </a:schemeClr>
                </a:solidFill>
              </a:rPr>
              <a:t>Kirken som</a:t>
            </a:r>
            <a:br>
              <a:rPr lang="nb-NO" sz="15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nb-NO" sz="1500" b="1" dirty="0">
                <a:solidFill>
                  <a:schemeClr val="bg2">
                    <a:lumMod val="10000"/>
                  </a:schemeClr>
                </a:solidFill>
              </a:rPr>
              <a:t>organisasjon</a:t>
            </a:r>
          </a:p>
        </p:txBody>
      </p:sp>
      <p:sp>
        <p:nvSpPr>
          <p:cNvPr id="79" name="Plassholder for tekst 2">
            <a:extLst>
              <a:ext uri="{FF2B5EF4-FFF2-40B4-BE49-F238E27FC236}">
                <a16:creationId xmlns:a16="http://schemas.microsoft.com/office/drawing/2014/main" id="{8B66896D-B02D-D44D-B7E5-5DF97A3AEAEB}"/>
              </a:ext>
            </a:extLst>
          </p:cNvPr>
          <p:cNvSpPr txBox="1">
            <a:spLocks/>
          </p:cNvSpPr>
          <p:nvPr/>
        </p:nvSpPr>
        <p:spPr>
          <a:xfrm>
            <a:off x="951203" y="2376378"/>
            <a:ext cx="2283737" cy="6806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/>
              <a:t>Den norske kirke</a:t>
            </a:r>
            <a:br>
              <a:rPr lang="nb-NO" sz="1500" dirty="0"/>
            </a:br>
            <a:r>
              <a:rPr lang="nb-NO" sz="1500" dirty="0"/>
              <a:t>strategi for 2022–2029</a:t>
            </a:r>
            <a:endParaRPr lang="nb-NO" sz="1500" dirty="0">
              <a:latin typeface="Helvetica" pitchFamily="2" charset="0"/>
            </a:endParaRPr>
          </a:p>
        </p:txBody>
      </p:sp>
      <p:pic>
        <p:nvPicPr>
          <p:cNvPr id="45" name="Bilde 44">
            <a:extLst>
              <a:ext uri="{FF2B5EF4-FFF2-40B4-BE49-F238E27FC236}">
                <a16:creationId xmlns:a16="http://schemas.microsoft.com/office/drawing/2014/main" id="{13440F7B-7F44-8148-9FB5-BF850564ED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5846" y="443287"/>
            <a:ext cx="5335151" cy="50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7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Tabell 43">
            <a:extLst>
              <a:ext uri="{FF2B5EF4-FFF2-40B4-BE49-F238E27FC236}">
                <a16:creationId xmlns:a16="http://schemas.microsoft.com/office/drawing/2014/main" id="{2BB2CF6C-AEBF-2949-A711-839437A92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18514"/>
              </p:ext>
            </p:extLst>
          </p:nvPr>
        </p:nvGraphicFramePr>
        <p:xfrm>
          <a:off x="623888" y="2080953"/>
          <a:ext cx="10944224" cy="3976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056">
                  <a:extLst>
                    <a:ext uri="{9D8B030D-6E8A-4147-A177-3AD203B41FA5}">
                      <a16:colId xmlns:a16="http://schemas.microsoft.com/office/drawing/2014/main" val="1966498520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567750565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3155321828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096955391"/>
                    </a:ext>
                  </a:extLst>
                </a:gridCol>
              </a:tblGrid>
              <a:tr h="9716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093727"/>
                  </a:ext>
                </a:extLst>
              </a:tr>
              <a:tr h="9716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82017"/>
                  </a:ext>
                </a:extLst>
              </a:tr>
              <a:tr h="971678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71518"/>
                  </a:ext>
                </a:extLst>
              </a:tr>
              <a:tr h="1061054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91758"/>
                  </a:ext>
                </a:extLst>
              </a:tr>
            </a:tbl>
          </a:graphicData>
        </a:graphic>
      </p:graphicFrame>
      <p:pic>
        <p:nvPicPr>
          <p:cNvPr id="9" name="Grafikk 8">
            <a:extLst>
              <a:ext uri="{FF2B5EF4-FFF2-40B4-BE49-F238E27FC236}">
                <a16:creationId xmlns:a16="http://schemas.microsoft.com/office/drawing/2014/main" id="{468D8869-FAA2-7A46-803B-FB4390ADE6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8228"/>
          <a:stretch/>
        </p:blipFill>
        <p:spPr>
          <a:xfrm>
            <a:off x="8071471" y="86662"/>
            <a:ext cx="4044799" cy="1994291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2F9E941D-1B09-5E4A-8D4F-78AD64378C7F}"/>
              </a:ext>
            </a:extLst>
          </p:cNvPr>
          <p:cNvSpPr txBox="1">
            <a:spLocks/>
          </p:cNvSpPr>
          <p:nvPr/>
        </p:nvSpPr>
        <p:spPr>
          <a:xfrm>
            <a:off x="4269840" y="2365123"/>
            <a:ext cx="1681157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/>
              <a:t>Kirken åpner</a:t>
            </a:r>
            <a:br>
              <a:rPr lang="nb-NO" sz="1500" b="1" dirty="0"/>
            </a:br>
            <a:r>
              <a:rPr lang="nb-NO" sz="1500" b="1" dirty="0"/>
              <a:t>rom for tro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318EAC19-4799-3E4D-BE31-0B6E4847B2D3}"/>
              </a:ext>
            </a:extLst>
          </p:cNvPr>
          <p:cNvSpPr txBox="1">
            <a:spLocks/>
          </p:cNvSpPr>
          <p:nvPr/>
        </p:nvSpPr>
        <p:spPr>
          <a:xfrm>
            <a:off x="1570367" y="3287762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>
                <a:solidFill>
                  <a:schemeClr val="bg2">
                    <a:lumMod val="10000"/>
                  </a:schemeClr>
                </a:solidFill>
              </a:rPr>
              <a:t>Kirken for</a:t>
            </a:r>
            <a:br>
              <a:rPr lang="nb-NO" sz="15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nb-NO" sz="1500" b="1" dirty="0">
                <a:solidFill>
                  <a:schemeClr val="bg2">
                    <a:lumMod val="10000"/>
                  </a:schemeClr>
                </a:solidFill>
              </a:rPr>
              <a:t>den enkelte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02CD98EA-5159-6D4C-B2D2-FDDD85C61B04}"/>
              </a:ext>
            </a:extLst>
          </p:cNvPr>
          <p:cNvSpPr txBox="1">
            <a:spLocks/>
          </p:cNvSpPr>
          <p:nvPr/>
        </p:nvSpPr>
        <p:spPr>
          <a:xfrm>
            <a:off x="3630783" y="3243203"/>
            <a:ext cx="2233612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/>
              <a:t>Forkynner evangeliet </a:t>
            </a:r>
            <a:br>
              <a:rPr lang="nb-NO" sz="1100" dirty="0"/>
            </a:br>
            <a:r>
              <a:rPr lang="nb-NO" sz="1100" dirty="0"/>
              <a:t>til mennesker gjennom livet</a:t>
            </a:r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2896630B-04D1-9841-B74C-B0BDFC2DAF50}"/>
              </a:ext>
            </a:extLst>
          </p:cNvPr>
          <p:cNvSpPr txBox="1">
            <a:spLocks/>
          </p:cNvSpPr>
          <p:nvPr/>
        </p:nvSpPr>
        <p:spPr>
          <a:xfrm>
            <a:off x="6353358" y="3243203"/>
            <a:ext cx="2233612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/>
              <a:t>Styrker kirken som kulturarena </a:t>
            </a:r>
            <a:br>
              <a:rPr lang="nb-NO" sz="1100" dirty="0"/>
            </a:br>
            <a:r>
              <a:rPr lang="nb-NO" sz="1100" dirty="0"/>
              <a:t>og forvalter av kulturarv for </a:t>
            </a:r>
            <a:br>
              <a:rPr lang="nb-NO" sz="1100" dirty="0"/>
            </a:br>
            <a:r>
              <a:rPr lang="nb-NO" sz="1100" dirty="0"/>
              <a:t>alle generasjoner</a:t>
            </a:r>
          </a:p>
        </p:txBody>
      </p:sp>
      <p:sp>
        <p:nvSpPr>
          <p:cNvPr id="21" name="Plassholder for tekst 2">
            <a:extLst>
              <a:ext uri="{FF2B5EF4-FFF2-40B4-BE49-F238E27FC236}">
                <a16:creationId xmlns:a16="http://schemas.microsoft.com/office/drawing/2014/main" id="{B8284D18-0EE7-464D-BF4D-967DBF46F26E}"/>
              </a:ext>
            </a:extLst>
          </p:cNvPr>
          <p:cNvSpPr txBox="1">
            <a:spLocks/>
          </p:cNvSpPr>
          <p:nvPr/>
        </p:nvSpPr>
        <p:spPr>
          <a:xfrm>
            <a:off x="9069058" y="3243203"/>
            <a:ext cx="2233612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/>
              <a:t>Gir tilhørighet og skaper </a:t>
            </a:r>
            <a:br>
              <a:rPr lang="nb-NO" sz="1100" dirty="0"/>
            </a:br>
            <a:r>
              <a:rPr lang="nb-NO" sz="1100" dirty="0"/>
              <a:t>gode møteplasser og fellesskap fysisk og digitalt</a:t>
            </a:r>
          </a:p>
        </p:txBody>
      </p:sp>
      <p:sp>
        <p:nvSpPr>
          <p:cNvPr id="22" name="Plassholder for tekst 2">
            <a:extLst>
              <a:ext uri="{FF2B5EF4-FFF2-40B4-BE49-F238E27FC236}">
                <a16:creationId xmlns:a16="http://schemas.microsoft.com/office/drawing/2014/main" id="{E96DD821-F4DD-9F48-9418-1DA3A54F3734}"/>
              </a:ext>
            </a:extLst>
          </p:cNvPr>
          <p:cNvSpPr txBox="1">
            <a:spLocks/>
          </p:cNvSpPr>
          <p:nvPr/>
        </p:nvSpPr>
        <p:spPr>
          <a:xfrm>
            <a:off x="1570367" y="4243413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>
                <a:solidFill>
                  <a:schemeClr val="bg2">
                    <a:lumMod val="10000"/>
                  </a:schemeClr>
                </a:solidFill>
              </a:rPr>
              <a:t>Kirken </a:t>
            </a:r>
            <a:br>
              <a:rPr lang="nb-NO" sz="15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nb-NO" sz="1500" b="1" dirty="0">
                <a:solidFill>
                  <a:schemeClr val="bg2">
                    <a:lumMod val="10000"/>
                  </a:schemeClr>
                </a:solidFill>
              </a:rPr>
              <a:t>i samfunnet</a:t>
            </a:r>
          </a:p>
        </p:txBody>
      </p:sp>
      <p:sp>
        <p:nvSpPr>
          <p:cNvPr id="23" name="Plassholder for tekst 2">
            <a:extLst>
              <a:ext uri="{FF2B5EF4-FFF2-40B4-BE49-F238E27FC236}">
                <a16:creationId xmlns:a16="http://schemas.microsoft.com/office/drawing/2014/main" id="{5C3260FD-7264-4E45-B8F3-64BCBED8BD1C}"/>
              </a:ext>
            </a:extLst>
          </p:cNvPr>
          <p:cNvSpPr txBox="1">
            <a:spLocks/>
          </p:cNvSpPr>
          <p:nvPr/>
        </p:nvSpPr>
        <p:spPr>
          <a:xfrm>
            <a:off x="3630783" y="4198854"/>
            <a:ext cx="2233612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/>
              <a:t>Fremmer verdier som utfordrer </a:t>
            </a:r>
            <a:br>
              <a:rPr lang="nb-NO" sz="1100" dirty="0"/>
            </a:br>
            <a:r>
              <a:rPr lang="nb-NO" sz="1100" dirty="0"/>
              <a:t>og som bygger et godt samfunn </a:t>
            </a:r>
            <a:br>
              <a:rPr lang="nb-NO" sz="1100" dirty="0"/>
            </a:br>
            <a:r>
              <a:rPr lang="nb-NO" sz="1100" dirty="0"/>
              <a:t>for alle</a:t>
            </a:r>
          </a:p>
        </p:txBody>
      </p:sp>
      <p:sp>
        <p:nvSpPr>
          <p:cNvPr id="24" name="Plassholder for tekst 2">
            <a:extLst>
              <a:ext uri="{FF2B5EF4-FFF2-40B4-BE49-F238E27FC236}">
                <a16:creationId xmlns:a16="http://schemas.microsoft.com/office/drawing/2014/main" id="{E769D368-2E93-A44B-8882-17767950A170}"/>
              </a:ext>
            </a:extLst>
          </p:cNvPr>
          <p:cNvSpPr txBox="1">
            <a:spLocks/>
          </p:cNvSpPr>
          <p:nvPr/>
        </p:nvSpPr>
        <p:spPr>
          <a:xfrm>
            <a:off x="6353358" y="4198854"/>
            <a:ext cx="2233612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/>
              <a:t>Bidrar til å virkeliggjøre </a:t>
            </a:r>
            <a:r>
              <a:rPr lang="nb-NO" sz="1100" dirty="0" err="1"/>
              <a:t>bærekraftsmålene</a:t>
            </a:r>
            <a:r>
              <a:rPr lang="nb-NO" sz="1100" dirty="0"/>
              <a:t> – lokalt, nasjonalt og globalt</a:t>
            </a:r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95355BB3-C90B-6841-8B3C-FBE911B6F58E}"/>
              </a:ext>
            </a:extLst>
          </p:cNvPr>
          <p:cNvSpPr txBox="1">
            <a:spLocks/>
          </p:cNvSpPr>
          <p:nvPr/>
        </p:nvSpPr>
        <p:spPr>
          <a:xfrm>
            <a:off x="9069058" y="4198854"/>
            <a:ext cx="2233612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/>
              <a:t>Motvirker </a:t>
            </a:r>
            <a:r>
              <a:rPr lang="nb-NO" sz="1100" dirty="0" err="1"/>
              <a:t>utenforskap</a:t>
            </a:r>
            <a:r>
              <a:rPr lang="nb-NO" sz="1100" dirty="0"/>
              <a:t> </a:t>
            </a:r>
            <a:br>
              <a:rPr lang="nb-NO" sz="1100" dirty="0"/>
            </a:br>
            <a:r>
              <a:rPr lang="nb-NO" sz="1100" dirty="0"/>
              <a:t>og utforsker nye måter</a:t>
            </a:r>
            <a:br>
              <a:rPr lang="nb-NO" sz="1100" dirty="0"/>
            </a:br>
            <a:r>
              <a:rPr lang="nb-NO" sz="1100" dirty="0"/>
              <a:t> å være kirke på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9F3DBDCD-A7AC-EF4E-93F8-B338E4F49F10}"/>
              </a:ext>
            </a:extLst>
          </p:cNvPr>
          <p:cNvSpPr txBox="1">
            <a:spLocks/>
          </p:cNvSpPr>
          <p:nvPr/>
        </p:nvSpPr>
        <p:spPr>
          <a:xfrm>
            <a:off x="1570367" y="5226565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>
                <a:solidFill>
                  <a:schemeClr val="bg2">
                    <a:lumMod val="10000"/>
                  </a:schemeClr>
                </a:solidFill>
              </a:rPr>
              <a:t>Kirken som</a:t>
            </a:r>
            <a:br>
              <a:rPr lang="nb-NO" sz="15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nb-NO" sz="1500" b="1" dirty="0">
                <a:solidFill>
                  <a:schemeClr val="bg2">
                    <a:lumMod val="10000"/>
                  </a:schemeClr>
                </a:solidFill>
              </a:rPr>
              <a:t>organisasjon</a:t>
            </a:r>
          </a:p>
        </p:txBody>
      </p:sp>
      <p:sp>
        <p:nvSpPr>
          <p:cNvPr id="27" name="Plassholder for tekst 2">
            <a:extLst>
              <a:ext uri="{FF2B5EF4-FFF2-40B4-BE49-F238E27FC236}">
                <a16:creationId xmlns:a16="http://schemas.microsoft.com/office/drawing/2014/main" id="{104B4A86-05FC-4A46-A8ED-874ED6959980}"/>
              </a:ext>
            </a:extLst>
          </p:cNvPr>
          <p:cNvSpPr txBox="1">
            <a:spLocks/>
          </p:cNvSpPr>
          <p:nvPr/>
        </p:nvSpPr>
        <p:spPr>
          <a:xfrm>
            <a:off x="3630783" y="5182006"/>
            <a:ext cx="2233612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/>
              <a:t>Styrker gjennom sin organisering en levende og nærværende folkekirke</a:t>
            </a:r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id="{F7153D70-F26D-6640-AD2E-804FB5699C59}"/>
              </a:ext>
            </a:extLst>
          </p:cNvPr>
          <p:cNvSpPr txBox="1">
            <a:spLocks/>
          </p:cNvSpPr>
          <p:nvPr/>
        </p:nvSpPr>
        <p:spPr>
          <a:xfrm>
            <a:off x="6353358" y="5182006"/>
            <a:ext cx="2233612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/>
              <a:t>Samhandler med organisasjonslivet, andre tros- </a:t>
            </a:r>
            <a:br>
              <a:rPr lang="nb-NO" sz="1100" dirty="0"/>
            </a:br>
            <a:r>
              <a:rPr lang="nb-NO" sz="1100" dirty="0"/>
              <a:t>og kirkesamfunn, offentlige, private og ideelle aktører</a:t>
            </a:r>
          </a:p>
        </p:txBody>
      </p:sp>
      <p:sp>
        <p:nvSpPr>
          <p:cNvPr id="29" name="Plassholder for tekst 2">
            <a:extLst>
              <a:ext uri="{FF2B5EF4-FFF2-40B4-BE49-F238E27FC236}">
                <a16:creationId xmlns:a16="http://schemas.microsoft.com/office/drawing/2014/main" id="{99400F84-06FF-D14E-B940-27E2AF766906}"/>
              </a:ext>
            </a:extLst>
          </p:cNvPr>
          <p:cNvSpPr txBox="1">
            <a:spLocks/>
          </p:cNvSpPr>
          <p:nvPr/>
        </p:nvSpPr>
        <p:spPr>
          <a:xfrm>
            <a:off x="9069058" y="5182006"/>
            <a:ext cx="2233612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100" dirty="0"/>
              <a:t>Skaper mangfoldig, rekrutterende og inkluderende arbeidsplass </a:t>
            </a:r>
            <a:br>
              <a:rPr lang="nb-NO" sz="1100" dirty="0"/>
            </a:br>
            <a:r>
              <a:rPr lang="nb-NO" sz="1100" dirty="0"/>
              <a:t>og frivillighetsarena</a:t>
            </a:r>
          </a:p>
        </p:txBody>
      </p:sp>
      <p:pic>
        <p:nvPicPr>
          <p:cNvPr id="30" name="Grafikk 29">
            <a:extLst>
              <a:ext uri="{FF2B5EF4-FFF2-40B4-BE49-F238E27FC236}">
                <a16:creationId xmlns:a16="http://schemas.microsoft.com/office/drawing/2014/main" id="{025E4B21-3D80-CA4E-AFC8-38A7922F6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203" y="3305803"/>
            <a:ext cx="319347" cy="500705"/>
          </a:xfrm>
          <a:prstGeom prst="rect">
            <a:avLst/>
          </a:prstGeom>
        </p:spPr>
      </p:pic>
      <p:pic>
        <p:nvPicPr>
          <p:cNvPr id="31" name="Grafikk 30">
            <a:extLst>
              <a:ext uri="{FF2B5EF4-FFF2-40B4-BE49-F238E27FC236}">
                <a16:creationId xmlns:a16="http://schemas.microsoft.com/office/drawing/2014/main" id="{F25998AF-A47F-0442-B816-4039B19756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9584" y="4230300"/>
            <a:ext cx="382583" cy="514159"/>
          </a:xfrm>
          <a:prstGeom prst="rect">
            <a:avLst/>
          </a:prstGeom>
        </p:spPr>
      </p:pic>
      <p:pic>
        <p:nvPicPr>
          <p:cNvPr id="32" name="Grafikk 31">
            <a:extLst>
              <a:ext uri="{FF2B5EF4-FFF2-40B4-BE49-F238E27FC236}">
                <a16:creationId xmlns:a16="http://schemas.microsoft.com/office/drawing/2014/main" id="{403F4F76-8FDD-194F-A24D-D81710FD59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08881" y="5205940"/>
            <a:ext cx="382630" cy="514159"/>
          </a:xfrm>
          <a:prstGeom prst="rect">
            <a:avLst/>
          </a:prstGeom>
        </p:spPr>
      </p:pic>
      <p:pic>
        <p:nvPicPr>
          <p:cNvPr id="33" name="Grafikk 32">
            <a:extLst>
              <a:ext uri="{FF2B5EF4-FFF2-40B4-BE49-F238E27FC236}">
                <a16:creationId xmlns:a16="http://schemas.microsoft.com/office/drawing/2014/main" id="{767C4989-5BAA-9841-9B06-BBFE1DFD93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13341" y="2383478"/>
            <a:ext cx="749769" cy="458597"/>
          </a:xfrm>
          <a:prstGeom prst="rect">
            <a:avLst/>
          </a:prstGeom>
        </p:spPr>
      </p:pic>
      <p:pic>
        <p:nvPicPr>
          <p:cNvPr id="34" name="Grafikk 33">
            <a:extLst>
              <a:ext uri="{FF2B5EF4-FFF2-40B4-BE49-F238E27FC236}">
                <a16:creationId xmlns:a16="http://schemas.microsoft.com/office/drawing/2014/main" id="{F04C3DB8-4689-0A4B-8F89-CD05876A98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66690" y="2365064"/>
            <a:ext cx="485529" cy="477011"/>
          </a:xfrm>
          <a:prstGeom prst="rect">
            <a:avLst/>
          </a:prstGeom>
        </p:spPr>
      </p:pic>
      <p:pic>
        <p:nvPicPr>
          <p:cNvPr id="35" name="Grafikk 34">
            <a:extLst>
              <a:ext uri="{FF2B5EF4-FFF2-40B4-BE49-F238E27FC236}">
                <a16:creationId xmlns:a16="http://schemas.microsoft.com/office/drawing/2014/main" id="{79C56755-4F31-DF41-9CD6-281C8FAFAC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52385" y="2423612"/>
            <a:ext cx="717958" cy="403852"/>
          </a:xfrm>
          <a:prstGeom prst="rect">
            <a:avLst/>
          </a:prstGeom>
        </p:spPr>
      </p:pic>
      <p:sp>
        <p:nvSpPr>
          <p:cNvPr id="36" name="Plassholder for tekst 2">
            <a:extLst>
              <a:ext uri="{FF2B5EF4-FFF2-40B4-BE49-F238E27FC236}">
                <a16:creationId xmlns:a16="http://schemas.microsoft.com/office/drawing/2014/main" id="{4EAF1899-8E5E-0A42-9E66-BFEFADCD93D0}"/>
              </a:ext>
            </a:extLst>
          </p:cNvPr>
          <p:cNvSpPr txBox="1">
            <a:spLocks/>
          </p:cNvSpPr>
          <p:nvPr/>
        </p:nvSpPr>
        <p:spPr>
          <a:xfrm>
            <a:off x="7174054" y="2365123"/>
            <a:ext cx="1520143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/>
              <a:t>Kirken er der</a:t>
            </a:r>
            <a:br>
              <a:rPr lang="nb-NO" sz="1500" b="1" dirty="0"/>
            </a:br>
            <a:r>
              <a:rPr lang="nb-NO" sz="1500" b="1" dirty="0"/>
              <a:t>livet leves</a:t>
            </a:r>
          </a:p>
        </p:txBody>
      </p:sp>
      <p:sp>
        <p:nvSpPr>
          <p:cNvPr id="37" name="Plassholder for tekst 2">
            <a:extLst>
              <a:ext uri="{FF2B5EF4-FFF2-40B4-BE49-F238E27FC236}">
                <a16:creationId xmlns:a16="http://schemas.microsoft.com/office/drawing/2014/main" id="{37385A59-5A44-224C-9261-D38C55BAB817}"/>
              </a:ext>
            </a:extLst>
          </p:cNvPr>
          <p:cNvSpPr txBox="1">
            <a:spLocks/>
          </p:cNvSpPr>
          <p:nvPr/>
        </p:nvSpPr>
        <p:spPr>
          <a:xfrm>
            <a:off x="9969023" y="2365123"/>
            <a:ext cx="1440874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/>
              <a:t>Kirken er mer</a:t>
            </a:r>
            <a:br>
              <a:rPr lang="nb-NO" sz="1500" b="1" dirty="0"/>
            </a:br>
            <a:r>
              <a:rPr lang="nb-NO" sz="1500" b="1" dirty="0"/>
              <a:t>for flere</a:t>
            </a:r>
          </a:p>
        </p:txBody>
      </p:sp>
      <p:sp>
        <p:nvSpPr>
          <p:cNvPr id="51" name="Plassholder for tekst 2">
            <a:extLst>
              <a:ext uri="{FF2B5EF4-FFF2-40B4-BE49-F238E27FC236}">
                <a16:creationId xmlns:a16="http://schemas.microsoft.com/office/drawing/2014/main" id="{F38CDB9F-1A32-234A-A318-E7930ABAB1D3}"/>
              </a:ext>
            </a:extLst>
          </p:cNvPr>
          <p:cNvSpPr txBox="1">
            <a:spLocks/>
          </p:cNvSpPr>
          <p:nvPr/>
        </p:nvSpPr>
        <p:spPr>
          <a:xfrm>
            <a:off x="951203" y="2376378"/>
            <a:ext cx="2283737" cy="6806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/>
              <a:t>Den norske kirke</a:t>
            </a:r>
            <a:br>
              <a:rPr lang="nb-NO" sz="1500" dirty="0"/>
            </a:br>
            <a:r>
              <a:rPr lang="nb-NO" sz="1500" dirty="0"/>
              <a:t>strategi for 2022–2029</a:t>
            </a:r>
            <a:endParaRPr lang="nb-NO" sz="1500" dirty="0">
              <a:latin typeface="Helvetica" pitchFamily="2" charset="0"/>
            </a:endParaRPr>
          </a:p>
        </p:txBody>
      </p:sp>
      <p:pic>
        <p:nvPicPr>
          <p:cNvPr id="40" name="Bilde 39">
            <a:extLst>
              <a:ext uri="{FF2B5EF4-FFF2-40B4-BE49-F238E27FC236}">
                <a16:creationId xmlns:a16="http://schemas.microsoft.com/office/drawing/2014/main" id="{69ADCFF5-728B-944B-B721-47D2EEF2742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5846" y="443287"/>
            <a:ext cx="5335151" cy="502789"/>
          </a:xfrm>
          <a:prstGeom prst="rect">
            <a:avLst/>
          </a:prstGeom>
        </p:spPr>
      </p:pic>
      <p:sp>
        <p:nvSpPr>
          <p:cNvPr id="41" name="Plassholder for tekst 2">
            <a:extLst>
              <a:ext uri="{FF2B5EF4-FFF2-40B4-BE49-F238E27FC236}">
                <a16:creationId xmlns:a16="http://schemas.microsoft.com/office/drawing/2014/main" id="{A45A1E16-1252-414C-B29E-28FDC8DCE604}"/>
              </a:ext>
            </a:extLst>
          </p:cNvPr>
          <p:cNvSpPr txBox="1">
            <a:spLocks/>
          </p:cNvSpPr>
          <p:nvPr/>
        </p:nvSpPr>
        <p:spPr>
          <a:xfrm>
            <a:off x="623888" y="1093789"/>
            <a:ext cx="7248360" cy="8349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b-NO" sz="1500" b="1" dirty="0">
                <a:latin typeface="Arial" panose="020B0604020202020204" pitchFamily="34" charset="0"/>
                <a:cs typeface="Arial" panose="020B0604020202020204" pitchFamily="34" charset="0"/>
              </a:rPr>
              <a:t>Den norske kirke er en bekjennende, åpen, tjenende og misjonerende folkekirke, som vitner i ord og gjerning om frelse, frihet og håp i Jesus Kristus.</a:t>
            </a:r>
          </a:p>
        </p:txBody>
      </p:sp>
    </p:spTree>
    <p:extLst>
      <p:ext uri="{BB962C8B-B14F-4D97-AF65-F5344CB8AC3E}">
        <p14:creationId xmlns:p14="http://schemas.microsoft.com/office/powerpoint/2010/main" val="18881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360</Words>
  <Application>Microsoft Macintosh PowerPoint</Application>
  <PresentationFormat>Widescreen</PresentationFormat>
  <Paragraphs>48</Paragraphs>
  <Slides>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5" baseType="lpstr">
      <vt:lpstr>Arial</vt:lpstr>
      <vt:lpstr>Helvetica</vt:lpstr>
      <vt:lpstr>Den norske kirke_ppt mal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Brita Bergsnov Hansen</dc:creator>
  <cp:lastModifiedBy>Henriette Maria Horgen</cp:lastModifiedBy>
  <cp:revision>36</cp:revision>
  <cp:lastPrinted>2022-02-24T12:25:03Z</cp:lastPrinted>
  <dcterms:created xsi:type="dcterms:W3CDTF">2021-02-18T14:39:09Z</dcterms:created>
  <dcterms:modified xsi:type="dcterms:W3CDTF">2022-02-24T12:52:27Z</dcterms:modified>
</cp:coreProperties>
</file>